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0" r:id="rId4"/>
    <p:sldId id="272" r:id="rId5"/>
    <p:sldId id="271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75" r:id="rId14"/>
    <p:sldId id="281" r:id="rId15"/>
    <p:sldId id="259" r:id="rId16"/>
    <p:sldId id="268" r:id="rId17"/>
  </p:sldIdLst>
  <p:sldSz cx="18288000" cy="10287000"/>
  <p:notesSz cx="6858000" cy="9144000"/>
  <p:embeddedFontLst>
    <p:embeddedFont>
      <p:font typeface="Almarai Bold" panose="020B0604020202020204" charset="-7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688A9-E7AA-4267-AC64-F8DD79BD99F6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9ECC-61B2-4B47-A64B-D3BE928D05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06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9ECC-61B2-4B47-A64B-D3BE928D05CE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040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65940" y="-491592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8" y="0"/>
                </a:lnTo>
                <a:lnTo>
                  <a:pt x="8754598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201419" y="5061812"/>
            <a:ext cx="5246522" cy="7495031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57142" r="-5714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12201419" y="5061812"/>
            <a:ext cx="5246522" cy="7495031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9144000" y="6196748"/>
            <a:ext cx="2564685" cy="3663835"/>
            <a:chOff x="0" y="0"/>
            <a:chExt cx="4445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8805262" y="-3450194"/>
            <a:ext cx="6752859" cy="9646942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1428" r="-21428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8805262" y="-3450194"/>
            <a:ext cx="6752859" cy="9646942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16605949" y="3464712"/>
            <a:ext cx="841991" cy="84199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26211" r="-126211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-5976625" y="4306703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96882" y="108271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25803" y="2564261"/>
            <a:ext cx="12153900" cy="5781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66"/>
              </a:lnSpc>
            </a:pPr>
            <a:r>
              <a:rPr lang="en-US" sz="9555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Kepemimpinan</a:t>
            </a:r>
            <a:r>
              <a:rPr lang="en-US" sz="9555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 </a:t>
            </a:r>
            <a:r>
              <a:rPr lang="en-US" sz="9555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dalam</a:t>
            </a:r>
            <a:r>
              <a:rPr lang="en-US" sz="9555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 Perusahaan</a:t>
            </a:r>
          </a:p>
          <a:p>
            <a:pPr algn="l">
              <a:lnSpc>
                <a:spcPts val="11466"/>
              </a:lnSpc>
            </a:pPr>
            <a:r>
              <a:rPr lang="en-US" sz="9555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&amp; </a:t>
            </a:r>
            <a:r>
              <a:rPr lang="en-US" sz="9555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Kepemimpinan</a:t>
            </a:r>
            <a:r>
              <a:rPr lang="en-US" sz="9555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 Digital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BE075C-0945-4B04-A1D7-DBB333A084AD}"/>
              </a:ext>
            </a:extLst>
          </p:cNvPr>
          <p:cNvSpPr txBox="1"/>
          <p:nvPr/>
        </p:nvSpPr>
        <p:spPr>
          <a:xfrm>
            <a:off x="1120965" y="2439700"/>
            <a:ext cx="135167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b="1" dirty="0" err="1">
                <a:solidFill>
                  <a:schemeClr val="bg1"/>
                </a:solidFill>
              </a:rPr>
              <a:t>Tantangan</a:t>
            </a:r>
            <a:r>
              <a:rPr lang="en-ID" sz="4400" b="1" dirty="0">
                <a:solidFill>
                  <a:schemeClr val="bg1"/>
                </a:solidFill>
              </a:rPr>
              <a:t> </a:t>
            </a:r>
            <a:r>
              <a:rPr lang="en-ID" sz="4400" b="1" dirty="0" err="1">
                <a:solidFill>
                  <a:schemeClr val="bg1"/>
                </a:solidFill>
              </a:rPr>
              <a:t>Kepemimpinan</a:t>
            </a:r>
            <a:r>
              <a:rPr lang="en-ID" sz="4400" b="1" dirty="0">
                <a:solidFill>
                  <a:schemeClr val="bg1"/>
                </a:solidFill>
              </a:rPr>
              <a:t> di Era Digital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Menjaga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b="1" dirty="0">
                <a:solidFill>
                  <a:schemeClr val="bg1"/>
                </a:solidFill>
              </a:rPr>
              <a:t>engagement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tim</a:t>
            </a:r>
            <a:r>
              <a:rPr lang="en-ID" sz="4400" dirty="0">
                <a:solidFill>
                  <a:schemeClr val="bg1"/>
                </a:solidFill>
              </a:rPr>
              <a:t> remote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Adaptasi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dengan</a:t>
            </a:r>
            <a:r>
              <a:rPr lang="en-ID" sz="4400" dirty="0">
                <a:solidFill>
                  <a:schemeClr val="bg1"/>
                </a:solidFill>
              </a:rPr>
              <a:t> tools digital </a:t>
            </a:r>
            <a:r>
              <a:rPr lang="en-ID" sz="4400" dirty="0" err="1">
                <a:solidFill>
                  <a:schemeClr val="bg1"/>
                </a:solidFill>
              </a:rPr>
              <a:t>baru</a:t>
            </a:r>
            <a:endParaRPr lang="en-ID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Mencegah</a:t>
            </a:r>
            <a:r>
              <a:rPr lang="en-ID" sz="4400" dirty="0">
                <a:solidFill>
                  <a:schemeClr val="bg1"/>
                </a:solidFill>
              </a:rPr>
              <a:t> burnout </a:t>
            </a:r>
            <a:r>
              <a:rPr lang="en-ID" sz="4400" dirty="0" err="1">
                <a:solidFill>
                  <a:schemeClr val="bg1"/>
                </a:solidFill>
              </a:rPr>
              <a:t>karena</a:t>
            </a:r>
            <a:r>
              <a:rPr lang="en-ID" sz="4400" dirty="0">
                <a:solidFill>
                  <a:schemeClr val="bg1"/>
                </a:solidFill>
              </a:rPr>
              <a:t> always-online 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Membina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kepercayaan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tanpa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interaksi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fisik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langsung</a:t>
            </a:r>
            <a:endParaRPr lang="en-ID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Menjamin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keamanan</a:t>
            </a:r>
            <a:r>
              <a:rPr lang="en-ID" sz="4400" dirty="0">
                <a:solidFill>
                  <a:schemeClr val="bg1"/>
                </a:solidFill>
              </a:rPr>
              <a:t> data &amp; </a:t>
            </a:r>
            <a:r>
              <a:rPr lang="en-ID" sz="4400" dirty="0" err="1">
                <a:solidFill>
                  <a:schemeClr val="bg1"/>
                </a:solidFill>
              </a:rPr>
              <a:t>privasi</a:t>
            </a:r>
            <a:endParaRPr lang="en-ID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7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4FA441-1922-4BC5-922C-D3E39221527A}"/>
              </a:ext>
            </a:extLst>
          </p:cNvPr>
          <p:cNvSpPr txBox="1"/>
          <p:nvPr/>
        </p:nvSpPr>
        <p:spPr>
          <a:xfrm>
            <a:off x="1265864" y="1765091"/>
            <a:ext cx="13516706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 err="1">
                <a:solidFill>
                  <a:schemeClr val="bg1"/>
                </a:solidFill>
              </a:rPr>
              <a:t>Contoh</a:t>
            </a:r>
            <a:r>
              <a:rPr lang="en-ID" sz="4000" b="1" dirty="0">
                <a:solidFill>
                  <a:schemeClr val="bg1"/>
                </a:solidFill>
              </a:rPr>
              <a:t> Perusahaan </a:t>
            </a:r>
            <a:r>
              <a:rPr lang="en-ID" sz="4000" b="1" dirty="0" err="1">
                <a:solidFill>
                  <a:schemeClr val="bg1"/>
                </a:solidFill>
              </a:rPr>
              <a:t>dengan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Kepemimpinan</a:t>
            </a:r>
            <a:r>
              <a:rPr lang="en-ID" sz="4000" b="1" dirty="0">
                <a:solidFill>
                  <a:schemeClr val="bg1"/>
                </a:solidFill>
              </a:rPr>
              <a:t> Digital </a:t>
            </a:r>
            <a:r>
              <a:rPr lang="en-ID" sz="4000" b="1" dirty="0" err="1">
                <a:solidFill>
                  <a:schemeClr val="bg1"/>
                </a:solidFill>
              </a:rPr>
              <a:t>Sukses</a:t>
            </a:r>
            <a:endParaRPr lang="en-ID" sz="40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ID" sz="4000" b="1" dirty="0">
                <a:solidFill>
                  <a:schemeClr val="bg1"/>
                </a:solidFill>
              </a:rPr>
              <a:t>Microsoft (Satya Nadella)</a:t>
            </a:r>
            <a:endParaRPr lang="en-ID" sz="4000" dirty="0">
              <a:solidFill>
                <a:schemeClr val="bg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</a:rPr>
              <a:t>Mengubah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budaya</a:t>
            </a:r>
            <a:r>
              <a:rPr lang="en-ID" sz="4000" dirty="0">
                <a:solidFill>
                  <a:schemeClr val="bg1"/>
                </a:solidFill>
              </a:rPr>
              <a:t> internal </a:t>
            </a:r>
            <a:r>
              <a:rPr lang="en-ID" sz="4000" dirty="0" err="1">
                <a:solidFill>
                  <a:schemeClr val="bg1"/>
                </a:solidFill>
              </a:rPr>
              <a:t>dari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kompetitif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menjadi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kolaboratif</a:t>
            </a:r>
            <a:endParaRPr lang="en-ID" sz="4000" dirty="0">
              <a:solidFill>
                <a:schemeClr val="bg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</a:rPr>
              <a:t>Fokus</a:t>
            </a:r>
            <a:r>
              <a:rPr lang="en-ID" sz="4000" dirty="0">
                <a:solidFill>
                  <a:schemeClr val="bg1"/>
                </a:solidFill>
              </a:rPr>
              <a:t> pada cloud, AI, dan employee empowerment</a:t>
            </a:r>
          </a:p>
          <a:p>
            <a:pPr>
              <a:buFont typeface="+mj-lt"/>
              <a:buAutoNum type="arabicPeriod"/>
            </a:pPr>
            <a:r>
              <a:rPr lang="en-ID" sz="4000" b="1" dirty="0" err="1">
                <a:solidFill>
                  <a:schemeClr val="bg1"/>
                </a:solidFill>
              </a:rPr>
              <a:t>Gojek</a:t>
            </a:r>
            <a:endParaRPr lang="en-ID" sz="4000" dirty="0">
              <a:solidFill>
                <a:schemeClr val="bg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ID" sz="4000" dirty="0">
                <a:solidFill>
                  <a:schemeClr val="bg1"/>
                </a:solidFill>
              </a:rPr>
              <a:t>Model </a:t>
            </a:r>
            <a:r>
              <a:rPr lang="en-ID" sz="4000" dirty="0" err="1">
                <a:solidFill>
                  <a:schemeClr val="bg1"/>
                </a:solidFill>
              </a:rPr>
              <a:t>kerja</a:t>
            </a:r>
            <a:r>
              <a:rPr lang="en-ID" sz="4000" dirty="0">
                <a:solidFill>
                  <a:schemeClr val="bg1"/>
                </a:solidFill>
              </a:rPr>
              <a:t> hybrid dan decision-making </a:t>
            </a:r>
            <a:r>
              <a:rPr lang="en-ID" sz="4000" dirty="0" err="1">
                <a:solidFill>
                  <a:schemeClr val="bg1"/>
                </a:solidFill>
              </a:rPr>
              <a:t>berbasis</a:t>
            </a:r>
            <a:r>
              <a:rPr lang="en-ID" sz="4000" dirty="0">
                <a:solidFill>
                  <a:schemeClr val="bg1"/>
                </a:solidFill>
              </a:rPr>
              <a:t> data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</a:rPr>
              <a:t>Pemimpin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mendorong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inovasi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cepat</a:t>
            </a:r>
            <a:r>
              <a:rPr lang="en-ID" sz="4000" dirty="0">
                <a:solidFill>
                  <a:schemeClr val="bg1"/>
                </a:solidFill>
              </a:rPr>
              <a:t> &amp; </a:t>
            </a:r>
            <a:r>
              <a:rPr lang="en-ID" sz="4000" dirty="0" err="1">
                <a:solidFill>
                  <a:schemeClr val="bg1"/>
                </a:solidFill>
              </a:rPr>
              <a:t>eksperimen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ID" sz="4000" b="1" dirty="0">
                <a:solidFill>
                  <a:schemeClr val="bg1"/>
                </a:solidFill>
              </a:rPr>
              <a:t>Tokopedia (</a:t>
            </a:r>
            <a:r>
              <a:rPr lang="en-ID" sz="4000" b="1" dirty="0" err="1">
                <a:solidFill>
                  <a:schemeClr val="bg1"/>
                </a:solidFill>
              </a:rPr>
              <a:t>sebelum</a:t>
            </a:r>
            <a:r>
              <a:rPr lang="en-ID" sz="4000" b="1" dirty="0">
                <a:solidFill>
                  <a:schemeClr val="bg1"/>
                </a:solidFill>
              </a:rPr>
              <a:t> merger)</a:t>
            </a:r>
            <a:endParaRPr lang="en-ID" sz="4000" dirty="0">
              <a:solidFill>
                <a:schemeClr val="bg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</a:rPr>
              <a:t>Menerapkan</a:t>
            </a:r>
            <a:r>
              <a:rPr lang="en-ID" sz="4000" dirty="0">
                <a:solidFill>
                  <a:schemeClr val="bg1"/>
                </a:solidFill>
              </a:rPr>
              <a:t> agility </a:t>
            </a:r>
            <a:r>
              <a:rPr lang="en-ID" sz="4000" dirty="0" err="1">
                <a:solidFill>
                  <a:schemeClr val="bg1"/>
                </a:solidFill>
              </a:rPr>
              <a:t>dalam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setiap</a:t>
            </a:r>
            <a:r>
              <a:rPr lang="en-ID" sz="4000" dirty="0">
                <a:solidFill>
                  <a:schemeClr val="bg1"/>
                </a:solidFill>
              </a:rPr>
              <a:t> level </a:t>
            </a:r>
            <a:r>
              <a:rPr lang="en-ID" sz="4000" dirty="0" err="1">
                <a:solidFill>
                  <a:schemeClr val="bg1"/>
                </a:solidFill>
              </a:rPr>
              <a:t>tim</a:t>
            </a:r>
            <a:endParaRPr lang="en-ID" sz="4000" dirty="0">
              <a:solidFill>
                <a:schemeClr val="bg1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</a:rPr>
              <a:t>Menggunakan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teknologi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untuk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mendekatkan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pemimpin</a:t>
            </a:r>
            <a:r>
              <a:rPr lang="en-ID" sz="4000" dirty="0">
                <a:solidFill>
                  <a:schemeClr val="bg1"/>
                </a:solidFill>
              </a:rPr>
              <a:t> dan </a:t>
            </a:r>
            <a:r>
              <a:rPr lang="en-ID" sz="4000" dirty="0" err="1">
                <a:solidFill>
                  <a:schemeClr val="bg1"/>
                </a:solidFill>
              </a:rPr>
              <a:t>karyawan</a:t>
            </a: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3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1BDFB-A4C5-4BFE-890D-C499DBFAF4D3}"/>
              </a:ext>
            </a:extLst>
          </p:cNvPr>
          <p:cNvSpPr txBox="1"/>
          <p:nvPr/>
        </p:nvSpPr>
        <p:spPr>
          <a:xfrm>
            <a:off x="304800" y="2872801"/>
            <a:ext cx="135167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b="1" dirty="0" err="1">
                <a:solidFill>
                  <a:schemeClr val="bg1"/>
                </a:solidFill>
              </a:rPr>
              <a:t>Kepemimpinan</a:t>
            </a:r>
            <a:r>
              <a:rPr lang="en-ID" sz="4400" b="1" dirty="0">
                <a:solidFill>
                  <a:schemeClr val="bg1"/>
                </a:solidFill>
              </a:rPr>
              <a:t> Digital = </a:t>
            </a:r>
            <a:r>
              <a:rPr lang="en-ID" sz="4400" b="1" dirty="0" err="1">
                <a:solidFill>
                  <a:schemeClr val="bg1"/>
                </a:solidFill>
              </a:rPr>
              <a:t>Perpaduan</a:t>
            </a:r>
            <a:r>
              <a:rPr lang="en-ID" sz="4400" b="1" dirty="0">
                <a:solidFill>
                  <a:schemeClr val="bg1"/>
                </a:solidFill>
              </a:rPr>
              <a:t> 3 </a:t>
            </a:r>
            <a:r>
              <a:rPr lang="en-ID" sz="4400" b="1" dirty="0" err="1">
                <a:solidFill>
                  <a:schemeClr val="bg1"/>
                </a:solidFill>
              </a:rPr>
              <a:t>Aspek</a:t>
            </a:r>
            <a:endParaRPr lang="en-ID" sz="4400" b="1" dirty="0">
              <a:solidFill>
                <a:schemeClr val="bg1"/>
              </a:solidFill>
            </a:endParaRPr>
          </a:p>
          <a:p>
            <a:r>
              <a:rPr lang="en-ID" sz="4400" dirty="0">
                <a:solidFill>
                  <a:schemeClr val="bg1"/>
                </a:solidFill>
              </a:rPr>
              <a:t>🔹 </a:t>
            </a:r>
            <a:r>
              <a:rPr lang="en-ID" sz="4400" b="1" dirty="0" err="1">
                <a:solidFill>
                  <a:schemeClr val="bg1"/>
                </a:solidFill>
              </a:rPr>
              <a:t>Teknologi</a:t>
            </a:r>
            <a:r>
              <a:rPr lang="en-ID" sz="4400" dirty="0">
                <a:solidFill>
                  <a:schemeClr val="bg1"/>
                </a:solidFill>
              </a:rPr>
              <a:t> – </a:t>
            </a:r>
            <a:r>
              <a:rPr lang="en-ID" sz="4400" dirty="0" err="1">
                <a:solidFill>
                  <a:schemeClr val="bg1"/>
                </a:solidFill>
              </a:rPr>
              <a:t>Pemahaman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terhadap</a:t>
            </a:r>
            <a:r>
              <a:rPr lang="en-ID" sz="4400" dirty="0">
                <a:solidFill>
                  <a:schemeClr val="bg1"/>
                </a:solidFill>
              </a:rPr>
              <a:t> tools dan </a:t>
            </a:r>
            <a:r>
              <a:rPr lang="en-ID" sz="4400" dirty="0" err="1">
                <a:solidFill>
                  <a:schemeClr val="bg1"/>
                </a:solidFill>
              </a:rPr>
              <a:t>inovasi</a:t>
            </a:r>
            <a:br>
              <a:rPr lang="en-ID" sz="4400" dirty="0">
                <a:solidFill>
                  <a:schemeClr val="bg1"/>
                </a:solidFill>
              </a:rPr>
            </a:br>
            <a:r>
              <a:rPr lang="en-ID" sz="4400" dirty="0">
                <a:solidFill>
                  <a:schemeClr val="bg1"/>
                </a:solidFill>
              </a:rPr>
              <a:t>🔹 </a:t>
            </a:r>
            <a:r>
              <a:rPr lang="en-ID" sz="4400" b="1" dirty="0" err="1">
                <a:solidFill>
                  <a:schemeClr val="bg1"/>
                </a:solidFill>
              </a:rPr>
              <a:t>Manusia</a:t>
            </a:r>
            <a:r>
              <a:rPr lang="en-ID" sz="4400" dirty="0">
                <a:solidFill>
                  <a:schemeClr val="bg1"/>
                </a:solidFill>
              </a:rPr>
              <a:t> – </a:t>
            </a:r>
            <a:r>
              <a:rPr lang="en-ID" sz="4400" dirty="0" err="1">
                <a:solidFill>
                  <a:schemeClr val="bg1"/>
                </a:solidFill>
              </a:rPr>
              <a:t>Membangun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tim</a:t>
            </a:r>
            <a:r>
              <a:rPr lang="en-ID" sz="4400" dirty="0">
                <a:solidFill>
                  <a:schemeClr val="bg1"/>
                </a:solidFill>
              </a:rPr>
              <a:t> yang </a:t>
            </a:r>
            <a:r>
              <a:rPr lang="en-ID" sz="4400" dirty="0" err="1">
                <a:solidFill>
                  <a:schemeClr val="bg1"/>
                </a:solidFill>
              </a:rPr>
              <a:t>termotivasi</a:t>
            </a:r>
            <a:r>
              <a:rPr lang="en-ID" sz="4400" dirty="0">
                <a:solidFill>
                  <a:schemeClr val="bg1"/>
                </a:solidFill>
              </a:rPr>
              <a:t> dan</a:t>
            </a:r>
          </a:p>
          <a:p>
            <a:r>
              <a:rPr lang="en-ID" sz="4400" dirty="0">
                <a:solidFill>
                  <a:schemeClr val="bg1"/>
                </a:solidFill>
              </a:rPr>
              <a:t>       </a:t>
            </a:r>
            <a:r>
              <a:rPr lang="en-ID" sz="4400" dirty="0" err="1">
                <a:solidFill>
                  <a:schemeClr val="bg1"/>
                </a:solidFill>
              </a:rPr>
              <a:t>diberdayakan</a:t>
            </a:r>
            <a:br>
              <a:rPr lang="en-ID" sz="4400" dirty="0">
                <a:solidFill>
                  <a:schemeClr val="bg1"/>
                </a:solidFill>
              </a:rPr>
            </a:br>
            <a:r>
              <a:rPr lang="en-ID" sz="4400" dirty="0">
                <a:solidFill>
                  <a:schemeClr val="bg1"/>
                </a:solidFill>
              </a:rPr>
              <a:t>🔹 </a:t>
            </a:r>
            <a:r>
              <a:rPr lang="en-ID" sz="4400" b="1" dirty="0" err="1">
                <a:solidFill>
                  <a:schemeClr val="bg1"/>
                </a:solidFill>
              </a:rPr>
              <a:t>Budaya</a:t>
            </a:r>
            <a:r>
              <a:rPr lang="en-ID" sz="4400" dirty="0">
                <a:solidFill>
                  <a:schemeClr val="bg1"/>
                </a:solidFill>
              </a:rPr>
              <a:t> – </a:t>
            </a:r>
            <a:r>
              <a:rPr lang="en-ID" sz="4400" dirty="0" err="1">
                <a:solidFill>
                  <a:schemeClr val="bg1"/>
                </a:solidFill>
              </a:rPr>
              <a:t>Menciptakan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lingkungan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kerja</a:t>
            </a:r>
            <a:r>
              <a:rPr lang="en-ID" sz="4400" dirty="0">
                <a:solidFill>
                  <a:schemeClr val="bg1"/>
                </a:solidFill>
              </a:rPr>
              <a:t> yang </a:t>
            </a:r>
            <a:r>
              <a:rPr lang="en-ID" sz="4400" dirty="0" err="1">
                <a:solidFill>
                  <a:schemeClr val="bg1"/>
                </a:solidFill>
              </a:rPr>
              <a:t>adaptif</a:t>
            </a:r>
            <a:r>
              <a:rPr lang="en-ID" sz="4400" dirty="0">
                <a:solidFill>
                  <a:schemeClr val="bg1"/>
                </a:solidFill>
              </a:rPr>
              <a:t>,</a:t>
            </a:r>
          </a:p>
          <a:p>
            <a:r>
              <a:rPr lang="en-ID" sz="4400" dirty="0">
                <a:solidFill>
                  <a:schemeClr val="bg1"/>
                </a:solidFill>
              </a:rPr>
              <a:t>       </a:t>
            </a:r>
            <a:r>
              <a:rPr lang="en-ID" sz="4400" dirty="0" err="1">
                <a:solidFill>
                  <a:schemeClr val="bg1"/>
                </a:solidFill>
              </a:rPr>
              <a:t>terbuka</a:t>
            </a:r>
            <a:r>
              <a:rPr lang="en-ID" sz="4400" dirty="0">
                <a:solidFill>
                  <a:schemeClr val="bg1"/>
                </a:solidFill>
              </a:rPr>
              <a:t>, dan </a:t>
            </a:r>
            <a:r>
              <a:rPr lang="en-ID" sz="4400" dirty="0" err="1">
                <a:solidFill>
                  <a:schemeClr val="bg1"/>
                </a:solidFill>
              </a:rPr>
              <a:t>inklusif</a:t>
            </a:r>
            <a:endParaRPr lang="en-ID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1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195444-4FC1-4E36-906A-36E6FBFD6B79}"/>
              </a:ext>
            </a:extLst>
          </p:cNvPr>
          <p:cNvSpPr txBox="1"/>
          <p:nvPr/>
        </p:nvSpPr>
        <p:spPr>
          <a:xfrm>
            <a:off x="1301033" y="1796015"/>
            <a:ext cx="135167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dirty="0" err="1">
                <a:solidFill>
                  <a:schemeClr val="bg1"/>
                </a:solidFill>
              </a:rPr>
              <a:t>Ringkasan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poin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penting</a:t>
            </a:r>
            <a:r>
              <a:rPr lang="en-ID" sz="4400" dirty="0">
                <a:solidFill>
                  <a:schemeClr val="bg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Kepemimpinan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adalah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fondasi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perusahaan</a:t>
            </a:r>
            <a:r>
              <a:rPr lang="en-ID" sz="4400" dirty="0">
                <a:solidFill>
                  <a:schemeClr val="bg1"/>
                </a:solidFill>
              </a:rPr>
              <a:t> yang </a:t>
            </a:r>
            <a:r>
              <a:rPr lang="en-ID" sz="4400" dirty="0" err="1">
                <a:solidFill>
                  <a:schemeClr val="bg1"/>
                </a:solidFill>
              </a:rPr>
              <a:t>kuat</a:t>
            </a:r>
            <a:endParaRPr lang="en-ID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>
                <a:solidFill>
                  <a:schemeClr val="bg1"/>
                </a:solidFill>
              </a:rPr>
              <a:t>Gaya </a:t>
            </a:r>
            <a:r>
              <a:rPr lang="en-ID" sz="4400" dirty="0" err="1">
                <a:solidFill>
                  <a:schemeClr val="bg1"/>
                </a:solidFill>
              </a:rPr>
              <a:t>kepemimpinan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perlu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disesuaikan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dengan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situasi</a:t>
            </a:r>
            <a:r>
              <a:rPr lang="en-ID" sz="4400" dirty="0">
                <a:solidFill>
                  <a:schemeClr val="bg1"/>
                </a:solidFill>
              </a:rPr>
              <a:t> dan</a:t>
            </a:r>
          </a:p>
          <a:p>
            <a:r>
              <a:rPr lang="en-ID" sz="4400" dirty="0">
                <a:solidFill>
                  <a:schemeClr val="bg1"/>
                </a:solidFill>
              </a:rPr>
              <a:t>  </a:t>
            </a:r>
            <a:r>
              <a:rPr lang="en-ID" sz="4400" dirty="0" err="1">
                <a:solidFill>
                  <a:schemeClr val="bg1"/>
                </a:solidFill>
              </a:rPr>
              <a:t>tim</a:t>
            </a:r>
            <a:endParaRPr lang="en-ID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Pemimpin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hebat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membentuk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tim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hebat</a:t>
            </a:r>
            <a:endParaRPr lang="en-ID" sz="4400" dirty="0">
              <a:solidFill>
                <a:schemeClr val="bg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909A5A-BC8D-4C74-82EB-FB5D0058F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134" y="5273890"/>
            <a:ext cx="1577643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Kepemimpinan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bukan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sekadar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jabatan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tapi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tanggung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jawab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Pemimpin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yang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baik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menciptakan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lebih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banyak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pemimpin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Investasi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dalam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kepemimpinan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=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investasi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masa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depan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perusahaan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344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55F10-E105-41D8-AD9F-7A11BDBB1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82" y="2095482"/>
            <a:ext cx="1362802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Era digital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membutuhkan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pemimpin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bukan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hanya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tahu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teknologi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tapi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juga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tahu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cara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memimpin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manusia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dalamnya</a:t>
            </a: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Kemampuan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terus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belajar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memfasilitasi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kolaborasi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keputusan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berbasis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kunci</a:t>
            </a: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Kepemimpinan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digital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bukan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masa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depan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tapi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keharusan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hari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ini</a:t>
            </a: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3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A3FB7-FFC3-43D8-90D0-10D1F848A5B8}"/>
              </a:ext>
            </a:extLst>
          </p:cNvPr>
          <p:cNvSpPr txBox="1"/>
          <p:nvPr/>
        </p:nvSpPr>
        <p:spPr>
          <a:xfrm>
            <a:off x="1636530" y="2066886"/>
            <a:ext cx="1162226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Diskusi</a:t>
            </a:r>
            <a:r>
              <a:rPr lang="en-US" sz="4000" dirty="0">
                <a:solidFill>
                  <a:schemeClr val="bg1"/>
                </a:solidFill>
              </a:rPr>
              <a:t>/</a:t>
            </a:r>
            <a:r>
              <a:rPr lang="en-US" sz="4000" dirty="0" err="1">
                <a:solidFill>
                  <a:schemeClr val="bg1"/>
                </a:solidFill>
              </a:rPr>
              <a:t>tanya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jawab</a:t>
            </a:r>
            <a:r>
              <a:rPr lang="en-US" sz="4000" dirty="0">
                <a:solidFill>
                  <a:schemeClr val="bg1"/>
                </a:solidFill>
              </a:rPr>
              <a:t>  :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Apa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lakukan</a:t>
            </a:r>
            <a:r>
              <a:rPr lang="en-US" sz="2800" dirty="0">
                <a:solidFill>
                  <a:schemeClr val="bg1"/>
                </a:solidFill>
              </a:rPr>
              <a:t> oleh </a:t>
            </a:r>
            <a:r>
              <a:rPr lang="en-US" sz="2800" dirty="0" err="1">
                <a:solidFill>
                  <a:schemeClr val="bg1"/>
                </a:solidFill>
              </a:rPr>
              <a:t>seorang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pemimpin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sadar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bahwa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kepemimpinan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terapkan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hanyalah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macam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saja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misalnya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otoriter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atau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gaya</a:t>
            </a:r>
            <a:r>
              <a:rPr lang="en-US" sz="2800" dirty="0">
                <a:solidFill>
                  <a:schemeClr val="bg1"/>
                </a:solidFill>
              </a:rPr>
              <a:t> participating, </a:t>
            </a:r>
            <a:r>
              <a:rPr lang="en-US" sz="2800" dirty="0" err="1">
                <a:solidFill>
                  <a:schemeClr val="bg1"/>
                </a:solidFill>
              </a:rPr>
              <a:t>sedangkan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kelompok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dipimpin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memerlukan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kepemimpinan</a:t>
            </a:r>
            <a:r>
              <a:rPr lang="en-US" sz="2800" dirty="0">
                <a:solidFill>
                  <a:schemeClr val="bg1"/>
                </a:solidFill>
              </a:rPr>
              <a:t> lain, agar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berhasil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baik</a:t>
            </a:r>
            <a:r>
              <a:rPr lang="en-US" sz="2800" dirty="0">
                <a:solidFill>
                  <a:schemeClr val="bg1"/>
                </a:solidFill>
              </a:rPr>
              <a:t> 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Cara </a:t>
            </a:r>
            <a:r>
              <a:rPr lang="en-US" sz="2800" dirty="0" err="1">
                <a:solidFill>
                  <a:schemeClr val="bg1"/>
                </a:solidFill>
              </a:rPr>
              <a:t>memimpin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bagaimana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saja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harus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dilakukan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seorang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pemimpin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jika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bawahan</a:t>
            </a:r>
            <a:r>
              <a:rPr lang="en-US" sz="2800" dirty="0">
                <a:solidFill>
                  <a:schemeClr val="bg1"/>
                </a:solidFill>
              </a:rPr>
              <a:t> malas </a:t>
            </a:r>
            <a:r>
              <a:rPr lang="en-US" sz="2800" dirty="0" err="1">
                <a:solidFill>
                  <a:schemeClr val="bg1"/>
                </a:solidFill>
              </a:rPr>
              <a:t>bekerja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Apakah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membedakan</a:t>
            </a:r>
            <a:r>
              <a:rPr lang="en-US" sz="2800" dirty="0">
                <a:solidFill>
                  <a:schemeClr val="bg1"/>
                </a:solidFill>
              </a:rPr>
              <a:t> Ketika </a:t>
            </a:r>
            <a:r>
              <a:rPr lang="en-US" sz="2800" dirty="0" err="1">
                <a:solidFill>
                  <a:schemeClr val="bg1"/>
                </a:solidFill>
              </a:rPr>
              <a:t>pemimpin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menggunakan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kepemimpinan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Otoriter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demokrasi</a:t>
            </a:r>
            <a:r>
              <a:rPr lang="en-US" sz="2800" dirty="0">
                <a:solidFill>
                  <a:schemeClr val="bg1"/>
                </a:solidFill>
              </a:rPr>
              <a:t>/participating dan 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Google Sans"/>
              </a:rPr>
              <a:t>laissez-faire/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Google Sans"/>
              </a:rPr>
              <a:t>bebas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Google Sans"/>
              </a:rPr>
              <a:t> ?</a:t>
            </a:r>
          </a:p>
          <a:p>
            <a:pPr marL="514350" indent="-514350">
              <a:buAutoNum type="arabicPeriod"/>
            </a:pPr>
            <a:r>
              <a:rPr lang="en-ID" sz="2800" dirty="0" err="1">
                <a:solidFill>
                  <a:schemeClr val="bg1"/>
                </a:solidFill>
              </a:rPr>
              <a:t>Menurut</a:t>
            </a:r>
            <a:r>
              <a:rPr lang="en-ID" sz="2800" dirty="0">
                <a:solidFill>
                  <a:schemeClr val="bg1"/>
                </a:solidFill>
              </a:rPr>
              <a:t> Anda, </a:t>
            </a:r>
            <a:r>
              <a:rPr lang="en-ID" sz="2800" dirty="0" err="1">
                <a:solidFill>
                  <a:schemeClr val="bg1"/>
                </a:solidFill>
              </a:rPr>
              <a:t>apa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karakteristik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utama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harus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dimiliki</a:t>
            </a:r>
            <a:r>
              <a:rPr lang="en-ID" sz="2800" dirty="0">
                <a:solidFill>
                  <a:schemeClr val="bg1"/>
                </a:solidFill>
              </a:rPr>
              <a:t> oleh </a:t>
            </a:r>
            <a:r>
              <a:rPr lang="en-ID" sz="2800" dirty="0" err="1">
                <a:solidFill>
                  <a:schemeClr val="bg1"/>
                </a:solidFill>
              </a:rPr>
              <a:t>seorang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pemimpin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perusahaan</a:t>
            </a:r>
            <a:r>
              <a:rPr lang="en-ID" sz="2800" dirty="0">
                <a:solidFill>
                  <a:schemeClr val="bg1"/>
                </a:solidFill>
              </a:rPr>
              <a:t> modern? </a:t>
            </a:r>
            <a:r>
              <a:rPr lang="en-ID" sz="2800" dirty="0" err="1">
                <a:solidFill>
                  <a:schemeClr val="bg1"/>
                </a:solidFill>
              </a:rPr>
              <a:t>Jelaskan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alasan</a:t>
            </a:r>
            <a:r>
              <a:rPr lang="en-ID" sz="2800" dirty="0">
                <a:solidFill>
                  <a:schemeClr val="bg1"/>
                </a:solidFill>
              </a:rPr>
              <a:t> Anda.</a:t>
            </a:r>
          </a:p>
          <a:p>
            <a:pPr marL="514350" indent="-514350">
              <a:buAutoNum type="arabicPeriod"/>
            </a:pPr>
            <a:r>
              <a:rPr lang="sv-SE" sz="2800" dirty="0">
                <a:solidFill>
                  <a:schemeClr val="bg1"/>
                </a:solidFill>
              </a:rPr>
              <a:t>Sebutkan dan jelaskan tiga kompetensi yang wajib dimiliki oleh pemimpin digital agar dapat sukses memimpin di era transformasi teknologi.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90195" y="3049848"/>
            <a:ext cx="7569105" cy="7868257"/>
            <a:chOff x="0" y="0"/>
            <a:chExt cx="6108573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3"/>
              <a:stretch>
                <a:fillRect l="-133175" r="-13317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690195" y="736179"/>
            <a:ext cx="7569105" cy="7868257"/>
            <a:chOff x="0" y="0"/>
            <a:chExt cx="6108573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3"/>
              <a:stretch>
                <a:fillRect l="-133175" r="-13317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68977" y="3320418"/>
            <a:ext cx="5735021" cy="118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23"/>
              </a:lnSpc>
            </a:pPr>
            <a:r>
              <a:rPr lang="en-US" sz="6873" b="1" spc="419" dirty="0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THANK YOU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690195" y="-62141"/>
            <a:ext cx="7569105" cy="7868257"/>
            <a:chOff x="0" y="0"/>
            <a:chExt cx="6108573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4"/>
              <a:stretch>
                <a:fillRect l="-28012" r="-28012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9690195" y="1390043"/>
            <a:ext cx="7569105" cy="7868257"/>
            <a:chOff x="0" y="0"/>
            <a:chExt cx="6108573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3"/>
              <a:stretch>
                <a:fillRect l="-133175" r="-133175"/>
              </a:stretch>
            </a:blipFill>
          </p:spPr>
        </p:sp>
      </p:grpSp>
      <p:sp>
        <p:nvSpPr>
          <p:cNvPr id="11" name="Freeform 14">
            <a:extLst>
              <a:ext uri="{FF2B5EF4-FFF2-40B4-BE49-F238E27FC236}">
                <a16:creationId xmlns:a16="http://schemas.microsoft.com/office/drawing/2014/main" id="{9FE131A5-5B7F-4F53-AA8A-50965FFF54D6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7EB95-63A9-4F4F-8176-EFA9681FD0E5}"/>
              </a:ext>
            </a:extLst>
          </p:cNvPr>
          <p:cNvSpPr txBox="1"/>
          <p:nvPr/>
        </p:nvSpPr>
        <p:spPr>
          <a:xfrm>
            <a:off x="581025" y="2511453"/>
            <a:ext cx="153038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>
                <a:solidFill>
                  <a:schemeClr val="bg1"/>
                </a:solidFill>
              </a:rPr>
              <a:t>Gaya-Gaya </a:t>
            </a:r>
            <a:r>
              <a:rPr lang="en-ID" sz="4000" b="1" dirty="0" err="1">
                <a:solidFill>
                  <a:schemeClr val="bg1"/>
                </a:solidFill>
              </a:rPr>
              <a:t>Kepemimpinan</a:t>
            </a:r>
            <a:endParaRPr lang="en-ID" sz="40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ID" sz="4000" b="1" dirty="0" err="1">
                <a:solidFill>
                  <a:schemeClr val="bg1"/>
                </a:solidFill>
              </a:rPr>
              <a:t>Transformasional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Mendorong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perubahan</a:t>
            </a:r>
            <a:r>
              <a:rPr lang="en-ID" sz="4000" dirty="0">
                <a:solidFill>
                  <a:schemeClr val="bg1"/>
                </a:solidFill>
              </a:rPr>
              <a:t> dan </a:t>
            </a:r>
            <a:r>
              <a:rPr lang="en-ID" sz="4000" dirty="0" err="1">
                <a:solidFill>
                  <a:schemeClr val="bg1"/>
                </a:solidFill>
              </a:rPr>
              <a:t>inovasi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ID" sz="4000" b="1" dirty="0" err="1">
                <a:solidFill>
                  <a:schemeClr val="bg1"/>
                </a:solidFill>
              </a:rPr>
              <a:t>Transaksional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Fokus</a:t>
            </a:r>
            <a:r>
              <a:rPr lang="en-ID" sz="4000" dirty="0">
                <a:solidFill>
                  <a:schemeClr val="bg1"/>
                </a:solidFill>
              </a:rPr>
              <a:t> pada </a:t>
            </a:r>
            <a:r>
              <a:rPr lang="en-ID" sz="4000" dirty="0" err="1">
                <a:solidFill>
                  <a:schemeClr val="bg1"/>
                </a:solidFill>
              </a:rPr>
              <a:t>hasil</a:t>
            </a:r>
            <a:r>
              <a:rPr lang="en-ID" sz="4000" dirty="0">
                <a:solidFill>
                  <a:schemeClr val="bg1"/>
                </a:solidFill>
              </a:rPr>
              <a:t> dan reward/punishment</a:t>
            </a:r>
          </a:p>
          <a:p>
            <a:pPr>
              <a:buFont typeface="+mj-lt"/>
              <a:buAutoNum type="arabicPeriod"/>
            </a:pPr>
            <a:r>
              <a:rPr lang="en-ID" sz="4000" b="1" dirty="0" err="1">
                <a:solidFill>
                  <a:schemeClr val="bg1"/>
                </a:solidFill>
              </a:rPr>
              <a:t>Demokratis</a:t>
            </a:r>
            <a:r>
              <a:rPr lang="en-ID" sz="4000" b="1" dirty="0">
                <a:solidFill>
                  <a:schemeClr val="bg1"/>
                </a:solidFill>
              </a:rPr>
              <a:t>/</a:t>
            </a:r>
            <a:r>
              <a:rPr lang="en-ID" sz="4000" b="1" dirty="0" err="1">
                <a:solidFill>
                  <a:schemeClr val="bg1"/>
                </a:solidFill>
              </a:rPr>
              <a:t>Partisipatif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Mengajak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tim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dalam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pengambilan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keputusan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ID" sz="4000" b="1" dirty="0" err="1">
                <a:solidFill>
                  <a:schemeClr val="bg1"/>
                </a:solidFill>
              </a:rPr>
              <a:t>Otoriter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Pemimpin</a:t>
            </a:r>
            <a:r>
              <a:rPr lang="en-ID" sz="4000" dirty="0">
                <a:solidFill>
                  <a:schemeClr val="bg1"/>
                </a:solidFill>
              </a:rPr>
              <a:t> yang </a:t>
            </a:r>
            <a:r>
              <a:rPr lang="en-ID" sz="4000" dirty="0" err="1">
                <a:solidFill>
                  <a:schemeClr val="bg1"/>
                </a:solidFill>
              </a:rPr>
              <a:t>tegas</a:t>
            </a:r>
            <a:r>
              <a:rPr lang="en-ID" sz="4000" dirty="0">
                <a:solidFill>
                  <a:schemeClr val="bg1"/>
                </a:solidFill>
              </a:rPr>
              <a:t> dan </a:t>
            </a:r>
            <a:r>
              <a:rPr lang="en-ID" sz="4000" dirty="0" err="1">
                <a:solidFill>
                  <a:schemeClr val="bg1"/>
                </a:solidFill>
              </a:rPr>
              <a:t>instruksional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ID" sz="4000" b="1" dirty="0">
                <a:solidFill>
                  <a:schemeClr val="bg1"/>
                </a:solidFill>
              </a:rPr>
              <a:t>Servant Leadership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Mengutamakan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pelayanan</a:t>
            </a:r>
            <a:r>
              <a:rPr lang="en-ID" sz="4000" dirty="0">
                <a:solidFill>
                  <a:schemeClr val="bg1"/>
                </a:solidFill>
              </a:rPr>
              <a:t> dan </a:t>
            </a:r>
            <a:r>
              <a:rPr lang="en-ID" sz="4000" dirty="0" err="1">
                <a:solidFill>
                  <a:schemeClr val="bg1"/>
                </a:solidFill>
              </a:rPr>
              <a:t>kesejahteraan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tim</a:t>
            </a: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1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981459" y="2534247"/>
            <a:ext cx="112011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 err="1">
                <a:solidFill>
                  <a:schemeClr val="bg1"/>
                </a:solidFill>
              </a:rPr>
              <a:t>Karakteristik</a:t>
            </a:r>
            <a:r>
              <a:rPr lang="en-ID" sz="4400" b="1" dirty="0">
                <a:solidFill>
                  <a:schemeClr val="bg1"/>
                </a:solidFill>
              </a:rPr>
              <a:t> </a:t>
            </a:r>
            <a:r>
              <a:rPr lang="en-ID" sz="4400" b="1" dirty="0" err="1">
                <a:solidFill>
                  <a:schemeClr val="bg1"/>
                </a:solidFill>
              </a:rPr>
              <a:t>Pemimpin</a:t>
            </a:r>
            <a:r>
              <a:rPr lang="en-ID" sz="4400" b="1" dirty="0">
                <a:solidFill>
                  <a:schemeClr val="bg1"/>
                </a:solidFill>
              </a:rPr>
              <a:t> </a:t>
            </a:r>
            <a:r>
              <a:rPr lang="en-ID" sz="4400" b="1" dirty="0" err="1">
                <a:solidFill>
                  <a:schemeClr val="bg1"/>
                </a:solidFill>
              </a:rPr>
              <a:t>Efektif</a:t>
            </a:r>
            <a:endParaRPr lang="en-ID" sz="4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Komunikatif</a:t>
            </a:r>
            <a:endParaRPr lang="en-ID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>
                <a:solidFill>
                  <a:schemeClr val="bg1"/>
                </a:solidFill>
              </a:rPr>
              <a:t>Visioner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Integritas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tinggi</a:t>
            </a:r>
            <a:endParaRPr lang="en-ID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>
                <a:solidFill>
                  <a:schemeClr val="bg1"/>
                </a:solidFill>
              </a:rPr>
              <a:t>Mampu </a:t>
            </a:r>
            <a:r>
              <a:rPr lang="en-ID" sz="4400" dirty="0" err="1">
                <a:solidFill>
                  <a:schemeClr val="bg1"/>
                </a:solidFill>
              </a:rPr>
              <a:t>mengambil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keputusan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sulit</a:t>
            </a:r>
            <a:endParaRPr lang="en-ID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Empati</a:t>
            </a:r>
            <a:r>
              <a:rPr lang="en-ID" sz="4400" dirty="0">
                <a:solidFill>
                  <a:schemeClr val="bg1"/>
                </a:solidFill>
              </a:rPr>
              <a:t> dan </a:t>
            </a:r>
            <a:r>
              <a:rPr lang="en-ID" sz="4400" dirty="0" err="1">
                <a:solidFill>
                  <a:schemeClr val="bg1"/>
                </a:solidFill>
              </a:rPr>
              <a:t>kemampuan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membina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hubungan</a:t>
            </a:r>
            <a:endParaRPr lang="en-ID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0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9EB81-3DA9-4292-B885-3479FF3D4B85}"/>
              </a:ext>
            </a:extLst>
          </p:cNvPr>
          <p:cNvSpPr txBox="1"/>
          <p:nvPr/>
        </p:nvSpPr>
        <p:spPr>
          <a:xfrm>
            <a:off x="698105" y="2589239"/>
            <a:ext cx="145074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b="1" dirty="0" err="1">
                <a:solidFill>
                  <a:schemeClr val="bg1"/>
                </a:solidFill>
              </a:rPr>
              <a:t>Kepemimpinan</a:t>
            </a:r>
            <a:r>
              <a:rPr lang="en-ID" sz="4400" b="1" dirty="0">
                <a:solidFill>
                  <a:schemeClr val="bg1"/>
                </a:solidFill>
              </a:rPr>
              <a:t> dan </a:t>
            </a:r>
            <a:r>
              <a:rPr lang="en-ID" sz="4400" b="1" dirty="0" err="1">
                <a:solidFill>
                  <a:schemeClr val="bg1"/>
                </a:solidFill>
              </a:rPr>
              <a:t>Budaya</a:t>
            </a:r>
            <a:r>
              <a:rPr lang="en-ID" sz="4400" b="1" dirty="0">
                <a:solidFill>
                  <a:schemeClr val="bg1"/>
                </a:solidFill>
              </a:rPr>
              <a:t> Perusahaan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Pemimpin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membentuk</a:t>
            </a:r>
            <a:r>
              <a:rPr lang="en-ID" sz="4400" dirty="0">
                <a:solidFill>
                  <a:schemeClr val="bg1"/>
                </a:solidFill>
              </a:rPr>
              <a:t> dan </a:t>
            </a:r>
            <a:r>
              <a:rPr lang="en-ID" sz="4400" dirty="0" err="1">
                <a:solidFill>
                  <a:schemeClr val="bg1"/>
                </a:solidFill>
              </a:rPr>
              <a:t>memelihara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budaya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organisasi</a:t>
            </a:r>
            <a:endParaRPr lang="en-ID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400" dirty="0">
                <a:solidFill>
                  <a:schemeClr val="bg1"/>
                </a:solidFill>
              </a:rPr>
              <a:t>Nilai-</a:t>
            </a:r>
            <a:r>
              <a:rPr lang="en-ID" sz="4400" dirty="0" err="1">
                <a:solidFill>
                  <a:schemeClr val="bg1"/>
                </a:solidFill>
              </a:rPr>
              <a:t>nilai</a:t>
            </a:r>
            <a:r>
              <a:rPr lang="en-ID" sz="4400" dirty="0">
                <a:solidFill>
                  <a:schemeClr val="bg1"/>
                </a:solidFill>
              </a:rPr>
              <a:t> yang </a:t>
            </a:r>
            <a:r>
              <a:rPr lang="en-ID" sz="4400" dirty="0" err="1">
                <a:solidFill>
                  <a:schemeClr val="bg1"/>
                </a:solidFill>
              </a:rPr>
              <a:t>dicontohkan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akan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menular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ke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tim</a:t>
            </a:r>
            <a:endParaRPr lang="en-ID" sz="4400" dirty="0">
              <a:solidFill>
                <a:schemeClr val="bg1"/>
              </a:solidFill>
            </a:endParaRP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en-ID" sz="4400" dirty="0" err="1">
                <a:solidFill>
                  <a:schemeClr val="bg1"/>
                </a:solidFill>
              </a:rPr>
              <a:t>Kepemimpinan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menentukan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tingkat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keterlibatan</a:t>
            </a:r>
            <a:r>
              <a:rPr lang="en-ID" sz="4400" dirty="0">
                <a:solidFill>
                  <a:schemeClr val="bg1"/>
                </a:solidFill>
              </a:rPr>
              <a:t> dan </a:t>
            </a:r>
            <a:r>
              <a:rPr lang="en-ID" sz="4400" dirty="0" err="1">
                <a:solidFill>
                  <a:schemeClr val="bg1"/>
                </a:solidFill>
              </a:rPr>
              <a:t>loyalitas</a:t>
            </a:r>
            <a:r>
              <a:rPr lang="en-ID" sz="4400" dirty="0">
                <a:solidFill>
                  <a:schemeClr val="bg1"/>
                </a:solidFill>
              </a:rPr>
              <a:t> </a:t>
            </a:r>
            <a:r>
              <a:rPr lang="en-ID" sz="4400" dirty="0" err="1">
                <a:solidFill>
                  <a:schemeClr val="bg1"/>
                </a:solidFill>
              </a:rPr>
              <a:t>karyawan</a:t>
            </a:r>
            <a:endParaRPr lang="en-ID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8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3971D8-FC50-42F5-B217-CBDC2C707633}"/>
              </a:ext>
            </a:extLst>
          </p:cNvPr>
          <p:cNvSpPr txBox="1"/>
          <p:nvPr/>
        </p:nvSpPr>
        <p:spPr>
          <a:xfrm>
            <a:off x="581025" y="2896347"/>
            <a:ext cx="135167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 err="1">
                <a:solidFill>
                  <a:schemeClr val="bg1"/>
                </a:solidFill>
              </a:rPr>
              <a:t>Dampak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Kepemimpinan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terhadap</a:t>
            </a:r>
            <a:r>
              <a:rPr lang="en-ID" sz="4000" b="1" dirty="0">
                <a:solidFill>
                  <a:schemeClr val="bg1"/>
                </a:solidFill>
              </a:rPr>
              <a:t> Kinerja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Kepemimpinan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buruk</a:t>
            </a:r>
            <a:r>
              <a:rPr lang="en-ID" sz="4000" dirty="0">
                <a:solidFill>
                  <a:schemeClr val="bg1"/>
                </a:solidFill>
              </a:rPr>
              <a:t> = </a:t>
            </a:r>
            <a:r>
              <a:rPr lang="en-ID" sz="4000" dirty="0" err="1">
                <a:solidFill>
                  <a:schemeClr val="bg1"/>
                </a:solidFill>
              </a:rPr>
              <a:t>rendahnya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motivasi</a:t>
            </a:r>
            <a:r>
              <a:rPr lang="en-ID" sz="4000" dirty="0">
                <a:solidFill>
                  <a:schemeClr val="bg1"/>
                </a:solidFill>
              </a:rPr>
              <a:t>, turnover </a:t>
            </a:r>
            <a:r>
              <a:rPr lang="en-ID" sz="4000" dirty="0" err="1">
                <a:solidFill>
                  <a:schemeClr val="bg1"/>
                </a:solidFill>
              </a:rPr>
              <a:t>tinggi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Kepemimpinan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baik</a:t>
            </a:r>
            <a:r>
              <a:rPr lang="en-ID" sz="4000" dirty="0">
                <a:solidFill>
                  <a:schemeClr val="bg1"/>
                </a:solidFill>
              </a:rPr>
              <a:t> = </a:t>
            </a:r>
            <a:r>
              <a:rPr lang="en-ID" sz="4000" dirty="0" err="1">
                <a:solidFill>
                  <a:schemeClr val="bg1"/>
                </a:solidFill>
              </a:rPr>
              <a:t>produktivitas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meningkat</a:t>
            </a:r>
            <a:r>
              <a:rPr lang="en-ID" sz="4000" dirty="0">
                <a:solidFill>
                  <a:schemeClr val="bg1"/>
                </a:solidFill>
              </a:rPr>
              <a:t>, </a:t>
            </a:r>
            <a:r>
              <a:rPr lang="en-ID" sz="4000" dirty="0" err="1">
                <a:solidFill>
                  <a:schemeClr val="bg1"/>
                </a:solidFill>
              </a:rPr>
              <a:t>inovasi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tumbuh</a:t>
            </a:r>
            <a:endParaRPr lang="en-ID" sz="4000" dirty="0">
              <a:solidFill>
                <a:schemeClr val="bg1"/>
              </a:solidFill>
            </a:endParaRP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Studi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kasus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singkat</a:t>
            </a:r>
            <a:r>
              <a:rPr lang="en-ID" sz="4000" dirty="0">
                <a:solidFill>
                  <a:schemeClr val="bg1"/>
                </a:solidFill>
              </a:rPr>
              <a:t> (</a:t>
            </a:r>
            <a:r>
              <a:rPr lang="en-ID" sz="4000" dirty="0" err="1">
                <a:solidFill>
                  <a:schemeClr val="bg1"/>
                </a:solidFill>
              </a:rPr>
              <a:t>jika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ada</a:t>
            </a:r>
            <a:r>
              <a:rPr lang="en-ID" sz="4000" dirty="0">
                <a:solidFill>
                  <a:schemeClr val="bg1"/>
                </a:solidFill>
              </a:rPr>
              <a:t>): </a:t>
            </a:r>
            <a:r>
              <a:rPr lang="en-ID" sz="4000" dirty="0" err="1">
                <a:solidFill>
                  <a:schemeClr val="bg1"/>
                </a:solidFill>
              </a:rPr>
              <a:t>Contoh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perusahaan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dengan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kepemimpinan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kuat</a:t>
            </a: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5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24F27-6A87-4378-8A82-8E6C283D6066}"/>
              </a:ext>
            </a:extLst>
          </p:cNvPr>
          <p:cNvSpPr txBox="1"/>
          <p:nvPr/>
        </p:nvSpPr>
        <p:spPr>
          <a:xfrm>
            <a:off x="840059" y="2902844"/>
            <a:ext cx="135167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 err="1">
                <a:solidFill>
                  <a:schemeClr val="bg1"/>
                </a:solidFill>
              </a:rPr>
              <a:t>Tantangan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dalam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Kepemimpinan</a:t>
            </a:r>
            <a:endParaRPr lang="en-ID" sz="4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Mengelola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tim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multigenerasi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Perubahan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teknologi</a:t>
            </a:r>
            <a:r>
              <a:rPr lang="en-ID" sz="4000" dirty="0">
                <a:solidFill>
                  <a:schemeClr val="bg1"/>
                </a:solidFill>
              </a:rPr>
              <a:t> dan </a:t>
            </a:r>
            <a:r>
              <a:rPr lang="en-ID" sz="4000" dirty="0" err="1">
                <a:solidFill>
                  <a:schemeClr val="bg1"/>
                </a:solidFill>
              </a:rPr>
              <a:t>adaptasi</a:t>
            </a:r>
            <a:endParaRPr lang="en-ID" sz="4000" dirty="0">
              <a:solidFill>
                <a:schemeClr val="bg1"/>
              </a:solidFill>
            </a:endParaRP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Kebutuhan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keseimbangan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kerja</a:t>
            </a:r>
            <a:r>
              <a:rPr lang="en-ID" sz="4000" dirty="0">
                <a:solidFill>
                  <a:schemeClr val="bg1"/>
                </a:solidFill>
              </a:rPr>
              <a:t> dan </a:t>
            </a:r>
            <a:r>
              <a:rPr lang="en-ID" sz="4000" dirty="0" err="1">
                <a:solidFill>
                  <a:schemeClr val="bg1"/>
                </a:solidFill>
              </a:rPr>
              <a:t>kehidupan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pribadi</a:t>
            </a:r>
            <a:r>
              <a:rPr lang="en-ID" sz="4000" dirty="0">
                <a:solidFill>
                  <a:schemeClr val="bg1"/>
                </a:solidFill>
              </a:rPr>
              <a:t> (work-life balance)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Menangani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konflik</a:t>
            </a:r>
            <a:r>
              <a:rPr lang="en-ID" sz="4000" dirty="0">
                <a:solidFill>
                  <a:schemeClr val="bg1"/>
                </a:solidFill>
              </a:rPr>
              <a:t> internal</a:t>
            </a:r>
          </a:p>
        </p:txBody>
      </p:sp>
    </p:spTree>
    <p:extLst>
      <p:ext uri="{BB962C8B-B14F-4D97-AF65-F5344CB8AC3E}">
        <p14:creationId xmlns:p14="http://schemas.microsoft.com/office/powerpoint/2010/main" val="211622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D4C82-62A6-4644-882F-D894F7E38557}"/>
              </a:ext>
            </a:extLst>
          </p:cNvPr>
          <p:cNvSpPr txBox="1"/>
          <p:nvPr/>
        </p:nvSpPr>
        <p:spPr>
          <a:xfrm>
            <a:off x="1479105" y="2275270"/>
            <a:ext cx="135167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 err="1">
                <a:solidFill>
                  <a:schemeClr val="bg1"/>
                </a:solidFill>
              </a:rPr>
              <a:t>Mengembangkan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Kepemimpinan</a:t>
            </a:r>
            <a:endParaRPr lang="en-ID" sz="4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Pelatihan</a:t>
            </a:r>
            <a:r>
              <a:rPr lang="en-ID" sz="4000" dirty="0">
                <a:solidFill>
                  <a:schemeClr val="bg1"/>
                </a:solidFill>
              </a:rPr>
              <a:t> dan mentoring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Umpan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balik</a:t>
            </a:r>
            <a:r>
              <a:rPr lang="en-ID" sz="4000" dirty="0">
                <a:solidFill>
                  <a:schemeClr val="bg1"/>
                </a:solidFill>
              </a:rPr>
              <a:t> dan </a:t>
            </a:r>
            <a:r>
              <a:rPr lang="en-ID" sz="4000" dirty="0" err="1">
                <a:solidFill>
                  <a:schemeClr val="bg1"/>
                </a:solidFill>
              </a:rPr>
              <a:t>evaluasi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rutin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Belajar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dari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kesalahan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Konsistensi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dalam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tindakan</a:t>
            </a:r>
            <a:r>
              <a:rPr lang="en-ID" sz="4000" dirty="0">
                <a:solidFill>
                  <a:schemeClr val="bg1"/>
                </a:solidFill>
              </a:rPr>
              <a:t> dan </a:t>
            </a:r>
            <a:r>
              <a:rPr lang="en-ID" sz="4000" dirty="0" err="1">
                <a:solidFill>
                  <a:schemeClr val="bg1"/>
                </a:solidFill>
              </a:rPr>
              <a:t>keputusan</a:t>
            </a: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2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825985-9B5C-4EF9-B2A2-231D64BAE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92" y="2279451"/>
            <a:ext cx="11961541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Kepemimpinan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Digital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Kepemimpinan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digital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kemampuan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memimpin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organisasi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melalui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perubahan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berbasis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teknologi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cara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kolaboratif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transparan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inovatif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Cakupan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Teknologi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+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Manusia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Inovasi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+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Empati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Strategi +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Adaptasi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1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C672D0-ECBE-4C41-A580-8AC9B65E2B81}"/>
              </a:ext>
            </a:extLst>
          </p:cNvPr>
          <p:cNvSpPr txBox="1"/>
          <p:nvPr/>
        </p:nvSpPr>
        <p:spPr>
          <a:xfrm>
            <a:off x="575163" y="2385189"/>
            <a:ext cx="135167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 err="1">
                <a:solidFill>
                  <a:schemeClr val="bg1"/>
                </a:solidFill>
              </a:rPr>
              <a:t>Kualitas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Pemimpin</a:t>
            </a:r>
            <a:r>
              <a:rPr lang="en-ID" sz="4000" b="1" dirty="0">
                <a:solidFill>
                  <a:schemeClr val="bg1"/>
                </a:solidFill>
              </a:rPr>
              <a:t> Digital</a:t>
            </a:r>
          </a:p>
          <a:p>
            <a:pPr>
              <a:buFont typeface="+mj-lt"/>
              <a:buAutoNum type="arabicPeriod"/>
            </a:pPr>
            <a:r>
              <a:rPr lang="en-ID" sz="4000" b="1" dirty="0">
                <a:solidFill>
                  <a:schemeClr val="bg1"/>
                </a:solidFill>
              </a:rPr>
              <a:t>Digital Mindset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terbuka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terhadap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teknologi</a:t>
            </a:r>
            <a:r>
              <a:rPr lang="en-ID" sz="4000" dirty="0">
                <a:solidFill>
                  <a:schemeClr val="bg1"/>
                </a:solidFill>
              </a:rPr>
              <a:t> &amp; </a:t>
            </a:r>
            <a:r>
              <a:rPr lang="en-ID" sz="4000" dirty="0" err="1">
                <a:solidFill>
                  <a:schemeClr val="bg1"/>
                </a:solidFill>
              </a:rPr>
              <a:t>pembaruan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ID" sz="4000" b="1" dirty="0">
                <a:solidFill>
                  <a:schemeClr val="bg1"/>
                </a:solidFill>
              </a:rPr>
              <a:t>Agile Thinking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cepat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beradaptasi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dengan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perubahan</a:t>
            </a:r>
            <a:endParaRPr lang="en-ID" sz="4000" dirty="0">
              <a:solidFill>
                <a:schemeClr val="bg1"/>
              </a:solidFill>
            </a:endParaRPr>
          </a:p>
          <a:p>
            <a:pPr marL="446088" indent="-446088">
              <a:buFont typeface="+mj-lt"/>
              <a:buAutoNum type="arabicPeriod"/>
            </a:pPr>
            <a:r>
              <a:rPr lang="en-ID" sz="4000" b="1" dirty="0" err="1">
                <a:solidFill>
                  <a:schemeClr val="bg1"/>
                </a:solidFill>
              </a:rPr>
              <a:t>Kecerdasan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Emosional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memahami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tim</a:t>
            </a:r>
            <a:r>
              <a:rPr lang="en-ID" sz="4000" dirty="0">
                <a:solidFill>
                  <a:schemeClr val="bg1"/>
                </a:solidFill>
              </a:rPr>
              <a:t> yang </a:t>
            </a:r>
            <a:r>
              <a:rPr lang="en-ID" sz="4000" dirty="0" err="1">
                <a:solidFill>
                  <a:schemeClr val="bg1"/>
                </a:solidFill>
              </a:rPr>
              <a:t>bekerja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dari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berbagai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lokasi</a:t>
            </a:r>
            <a:r>
              <a:rPr lang="en-ID" sz="4000" dirty="0">
                <a:solidFill>
                  <a:schemeClr val="bg1"/>
                </a:solidFill>
              </a:rPr>
              <a:t> &amp; </a:t>
            </a:r>
            <a:r>
              <a:rPr lang="en-ID" sz="4000" dirty="0" err="1">
                <a:solidFill>
                  <a:schemeClr val="bg1"/>
                </a:solidFill>
              </a:rPr>
              <a:t>kondisi</a:t>
            </a:r>
            <a:endParaRPr lang="en-ID" sz="4000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ID" sz="4000" b="1" dirty="0" err="1">
                <a:solidFill>
                  <a:schemeClr val="bg1"/>
                </a:solidFill>
              </a:rPr>
              <a:t>Kolaboratif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mampu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membangun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kerja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tim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secara</a:t>
            </a:r>
            <a:r>
              <a:rPr lang="en-ID" sz="4000" dirty="0">
                <a:solidFill>
                  <a:schemeClr val="bg1"/>
                </a:solidFill>
              </a:rPr>
              <a:t> virtual</a:t>
            </a:r>
          </a:p>
          <a:p>
            <a:pPr>
              <a:buFont typeface="+mj-lt"/>
              <a:buAutoNum type="arabicPeriod"/>
            </a:pPr>
            <a:r>
              <a:rPr lang="en-ID" sz="4000" b="1" dirty="0">
                <a:solidFill>
                  <a:schemeClr val="bg1"/>
                </a:solidFill>
              </a:rPr>
              <a:t>Data-Driven</a:t>
            </a:r>
            <a:r>
              <a:rPr lang="en-ID" sz="4000" dirty="0">
                <a:solidFill>
                  <a:schemeClr val="bg1"/>
                </a:solidFill>
              </a:rPr>
              <a:t> – </a:t>
            </a:r>
            <a:r>
              <a:rPr lang="en-ID" sz="4000" dirty="0" err="1">
                <a:solidFill>
                  <a:schemeClr val="bg1"/>
                </a:solidFill>
              </a:rPr>
              <a:t>mengambil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keputusan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berdasarkan</a:t>
            </a:r>
            <a:r>
              <a:rPr lang="en-ID" sz="4000" dirty="0">
                <a:solidFill>
                  <a:schemeClr val="bg1"/>
                </a:solidFill>
              </a:rPr>
              <a:t> data, </a:t>
            </a:r>
            <a:r>
              <a:rPr lang="en-ID" sz="4000" dirty="0" err="1">
                <a:solidFill>
                  <a:schemeClr val="bg1"/>
                </a:solidFill>
              </a:rPr>
              <a:t>bukan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asumsi</a:t>
            </a: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588</Words>
  <Application>Microsoft Office PowerPoint</Application>
  <PresentationFormat>Custom</PresentationFormat>
  <Paragraphs>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Google Sans</vt:lpstr>
      <vt:lpstr>Tahoma</vt:lpstr>
      <vt:lpstr>Arial</vt:lpstr>
      <vt:lpstr>Almarai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INTERVENSI DALAM PIO</dc:title>
  <dc:creator>Hype GLK</dc:creator>
  <cp:lastModifiedBy>Hype GLK</cp:lastModifiedBy>
  <cp:revision>21</cp:revision>
  <dcterms:created xsi:type="dcterms:W3CDTF">2006-08-16T00:00:00Z</dcterms:created>
  <dcterms:modified xsi:type="dcterms:W3CDTF">2025-10-16T03:11:10Z</dcterms:modified>
  <dc:identifier>DAGzqPY0xKc</dc:identifier>
</cp:coreProperties>
</file>